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10"/>
  </p:notesMasterIdLst>
  <p:sldIdLst>
    <p:sldId id="256" r:id="rId4"/>
    <p:sldId id="257" r:id="rId5"/>
    <p:sldId id="258" r:id="rId6"/>
    <p:sldId id="259" r:id="rId7"/>
    <p:sldId id="260" r:id="rId8"/>
    <p:sldId id="261" r:id="rId9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MU Classical Serif" panose="02000603000000000000" pitchFamily="2" charset="0"/>
      <p:italic r:id="rId15"/>
    </p:embeddedFont>
    <p:embeddedFont>
      <p:font typeface="CMU Concrete" panose="02000603000000000000" pitchFamily="2" charset="0"/>
      <p:regular r:id="rId16"/>
      <p:bold r:id="rId17"/>
      <p:italic r:id="rId18"/>
      <p:boldItalic r:id="rId19"/>
    </p:embeddedFont>
    <p:embeddedFont>
      <p:font typeface="Old Standard TT" panose="020B0604020202020204" charset="0"/>
      <p:regular r:id="rId20"/>
      <p:bold r:id="rId21"/>
      <p: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iJF2RFbvXny9IRcyncvGaxfSAZ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BE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66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08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11.fntdata"/><Relationship Id="rId7" Type="http://schemas.openxmlformats.org/officeDocument/2006/relationships/slide" Target="slides/slide4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font" Target="fonts/font1.fntdata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font" Target="fonts/font5.fntdata"/><Relationship Id="rId23" Type="http://customschemas.google.com/relationships/presentationmetadata" Target="meta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6" name="Google Shape;23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it-IT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olo e testo verticale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TIT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 type="secHead">
  <p:cSld name="SECTION_HEADE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 type="twoObj">
  <p:cSld name="TWO_OBJECT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TWO_OBJECTS_WITH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a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 type="objTx">
  <p:cSld name="OBJECT_WITH_CAPTIO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6" name="Google Shape;136;p3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PICTURE_WITH_CAPTIO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p3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4" name="Google Shape;144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olo e testo verticale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TITLE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 type="secHead">
  <p:cSld name="SECTION_HEADER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 type="twoObj">
  <p:cSld name="TWO_OBJECTS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1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TWO_OBJECTS_WITH_TEX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3" name="Google Shape;193;p1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1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5" name="Google Shape;195;p1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TITLE_ONLY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a" type="blank">
  <p:cSld name="BLANK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 type="objTx">
  <p:cSld name="OBJECT_WITH_CAPTION_TEXT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2" name="Google Shape;212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PICTURE_WITH_CAPTION_TEXT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8" name="Google Shape;218;p2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9" name="Google Shape;219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VERTICAL_TEXT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olo e testo verticale" type="vertTitleAndTx">
  <p:cSld name="VERTICAL_TITLE_AND_VERTICAL_TEX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a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4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1" name="Google Shape;16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2" name="Google Shape;16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3" name="Google Shape;16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4" name="Google Shape;16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4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1" descr="Immagine che contiene albero, pianta, esterni, quercia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 l="11214" t="41111" r="19119" b="1110"/>
          <a:stretch/>
        </p:blipFill>
        <p:spPr>
          <a:xfrm>
            <a:off x="572390" y="381000"/>
            <a:ext cx="3299155" cy="3420176"/>
          </a:xfrm>
          <a:custGeom>
            <a:avLst/>
            <a:gdLst/>
            <a:ahLst/>
            <a:cxnLst/>
            <a:rect l="l" t="t" r="r" b="b"/>
            <a:pathLst>
              <a:path w="3822192" h="3962400" extrusionOk="0">
                <a:moveTo>
                  <a:pt x="1911096" y="0"/>
                </a:moveTo>
                <a:cubicBezTo>
                  <a:pt x="2966565" y="0"/>
                  <a:pt x="3822192" y="887013"/>
                  <a:pt x="3822192" y="1981200"/>
                </a:cubicBezTo>
                <a:cubicBezTo>
                  <a:pt x="3822192" y="3075387"/>
                  <a:pt x="2966565" y="3962400"/>
                  <a:pt x="1911096" y="3962400"/>
                </a:cubicBezTo>
                <a:cubicBezTo>
                  <a:pt x="855627" y="3962400"/>
                  <a:pt x="0" y="3075387"/>
                  <a:pt x="0" y="1981200"/>
                </a:cubicBezTo>
                <a:cubicBezTo>
                  <a:pt x="0" y="887013"/>
                  <a:pt x="855627" y="0"/>
                  <a:pt x="1911096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pic>
      <p:pic>
        <p:nvPicPr>
          <p:cNvPr id="239" name="Google Shape;239;p1" descr="Immagine che contiene cielo, acqua, esterni, oceano&#10;&#10;Descrizione generata automaticamente"/>
          <p:cNvPicPr preferRelativeResize="0"/>
          <p:nvPr/>
        </p:nvPicPr>
        <p:blipFill rotWithShape="1">
          <a:blip r:embed="rId4">
            <a:alphaModFix/>
          </a:blip>
          <a:srcRect l="29300" t="27778" r="28900" b="14489"/>
          <a:stretch/>
        </p:blipFill>
        <p:spPr>
          <a:xfrm>
            <a:off x="4443935" y="385349"/>
            <a:ext cx="3301643" cy="3420123"/>
          </a:xfrm>
          <a:custGeom>
            <a:avLst/>
            <a:gdLst/>
            <a:ahLst/>
            <a:cxnLst/>
            <a:rect l="l" t="t" r="r" b="b"/>
            <a:pathLst>
              <a:path w="3822192" h="3959352" extrusionOk="0">
                <a:moveTo>
                  <a:pt x="1911096" y="0"/>
                </a:moveTo>
                <a:cubicBezTo>
                  <a:pt x="2966565" y="0"/>
                  <a:pt x="3822192" y="886331"/>
                  <a:pt x="3822192" y="1979676"/>
                </a:cubicBezTo>
                <a:cubicBezTo>
                  <a:pt x="3822192" y="3073021"/>
                  <a:pt x="2966565" y="3959352"/>
                  <a:pt x="1911096" y="3959352"/>
                </a:cubicBezTo>
                <a:cubicBezTo>
                  <a:pt x="855627" y="3959352"/>
                  <a:pt x="0" y="3073021"/>
                  <a:pt x="0" y="1979676"/>
                </a:cubicBezTo>
                <a:cubicBezTo>
                  <a:pt x="0" y="886331"/>
                  <a:pt x="855627" y="0"/>
                  <a:pt x="1911096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pic>
      <p:pic>
        <p:nvPicPr>
          <p:cNvPr id="240" name="Google Shape;240;p1"/>
          <p:cNvPicPr preferRelativeResize="0"/>
          <p:nvPr/>
        </p:nvPicPr>
        <p:blipFill rotWithShape="1">
          <a:blip r:embed="rId5">
            <a:alphaModFix/>
          </a:blip>
          <a:srcRect t="21132" r="549" b="21133"/>
          <a:stretch/>
        </p:blipFill>
        <p:spPr>
          <a:xfrm>
            <a:off x="8317968" y="380995"/>
            <a:ext cx="3301643" cy="3420123"/>
          </a:xfrm>
          <a:custGeom>
            <a:avLst/>
            <a:gdLst/>
            <a:ahLst/>
            <a:cxnLst/>
            <a:rect l="l" t="t" r="r" b="b"/>
            <a:pathLst>
              <a:path w="3822192" h="3959352" extrusionOk="0">
                <a:moveTo>
                  <a:pt x="1911096" y="0"/>
                </a:moveTo>
                <a:cubicBezTo>
                  <a:pt x="2966565" y="0"/>
                  <a:pt x="3822192" y="886331"/>
                  <a:pt x="3822192" y="1979676"/>
                </a:cubicBezTo>
                <a:cubicBezTo>
                  <a:pt x="3822192" y="3073021"/>
                  <a:pt x="2966565" y="3959352"/>
                  <a:pt x="1911096" y="3959352"/>
                </a:cubicBezTo>
                <a:cubicBezTo>
                  <a:pt x="855627" y="3959352"/>
                  <a:pt x="0" y="3073021"/>
                  <a:pt x="0" y="1979676"/>
                </a:cubicBezTo>
                <a:cubicBezTo>
                  <a:pt x="0" y="886331"/>
                  <a:pt x="855627" y="0"/>
                  <a:pt x="1911096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pic>
      <p:pic>
        <p:nvPicPr>
          <p:cNvPr id="241" name="Google Shape;241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247020" y="0"/>
            <a:ext cx="944980" cy="985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90638" y="5199772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83141" y="5197923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660065" y="5197923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351740" y="5197923"/>
            <a:ext cx="5334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"/>
          <p:cNvSpPr txBox="1"/>
          <p:nvPr/>
        </p:nvSpPr>
        <p:spPr>
          <a:xfrm>
            <a:off x="1266885" y="4114800"/>
            <a:ext cx="1524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it-IT" sz="4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2005</a:t>
            </a:r>
            <a:endParaRPr sz="4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"/>
          <p:cNvSpPr txBox="1"/>
          <p:nvPr/>
        </p:nvSpPr>
        <p:spPr>
          <a:xfrm>
            <a:off x="3846624" y="4090316"/>
            <a:ext cx="1524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it-IT" sz="4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2010</a:t>
            </a:r>
            <a:endParaRPr sz="4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"/>
          <p:cNvSpPr txBox="1"/>
          <p:nvPr/>
        </p:nvSpPr>
        <p:spPr>
          <a:xfrm>
            <a:off x="6553200" y="4090316"/>
            <a:ext cx="1524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it-IT" sz="4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2015</a:t>
            </a:r>
            <a:endParaRPr sz="4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"/>
          <p:cNvSpPr txBox="1"/>
          <p:nvPr/>
        </p:nvSpPr>
        <p:spPr>
          <a:xfrm>
            <a:off x="9199644" y="4114800"/>
            <a:ext cx="1524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it-IT" sz="4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2020</a:t>
            </a:r>
            <a:endParaRPr sz="1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"/>
          <p:cNvSpPr txBox="1"/>
          <p:nvPr/>
        </p:nvSpPr>
        <p:spPr>
          <a:xfrm>
            <a:off x="9116562" y="4884241"/>
            <a:ext cx="139065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0"/>
              <a:buFont typeface="Arial"/>
              <a:buNone/>
            </a:pPr>
            <a:r>
              <a:rPr lang="it-IT" sz="80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59</a:t>
            </a:r>
            <a:endParaRPr sz="54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"/>
          <p:cNvSpPr txBox="1"/>
          <p:nvPr/>
        </p:nvSpPr>
        <p:spPr>
          <a:xfrm>
            <a:off x="6426363" y="4884241"/>
            <a:ext cx="139065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050"/>
              </a:buClr>
              <a:buSzPts val="8000"/>
              <a:buFont typeface="Arial"/>
              <a:buNone/>
            </a:pPr>
            <a:r>
              <a:rPr lang="it-IT" sz="8000" b="1" i="0" u="none" strike="noStrike" cap="none">
                <a:solidFill>
                  <a:srgbClr val="FF5050"/>
                </a:solidFill>
                <a:latin typeface="Arial"/>
                <a:ea typeface="Arial"/>
                <a:cs typeface="Arial"/>
                <a:sym typeface="Arial"/>
              </a:rPr>
              <a:t>43</a:t>
            </a:r>
            <a:endParaRPr sz="5400" b="1" i="0" u="none" strike="noStrike" cap="none">
              <a:solidFill>
                <a:srgbClr val="FF5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"/>
          <p:cNvSpPr txBox="1"/>
          <p:nvPr/>
        </p:nvSpPr>
        <p:spPr>
          <a:xfrm>
            <a:off x="3700707" y="4884241"/>
            <a:ext cx="139065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8000"/>
              <a:buFont typeface="Arial"/>
              <a:buNone/>
            </a:pPr>
            <a:r>
              <a:rPr lang="it-IT" sz="8000" b="1" i="0" u="none" strike="noStrike" cap="non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29</a:t>
            </a:r>
            <a:endParaRPr sz="5400" b="1" i="0" u="none" strike="noStrike" cap="none">
              <a:solidFill>
                <a:srgbClr val="FFD9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"/>
          <p:cNvSpPr txBox="1"/>
          <p:nvPr/>
        </p:nvSpPr>
        <p:spPr>
          <a:xfrm>
            <a:off x="1015026" y="4884241"/>
            <a:ext cx="139065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D08C"/>
              </a:buClr>
              <a:buSzPts val="8000"/>
              <a:buFont typeface="Arial"/>
              <a:buNone/>
            </a:pPr>
            <a:r>
              <a:rPr lang="it-IT" sz="8000" b="1" i="0" u="none" strike="noStrike" cap="none">
                <a:solidFill>
                  <a:srgbClr val="A8D08C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endParaRPr sz="5400" b="1" i="0" u="none" strike="noStrike" cap="none">
              <a:solidFill>
                <a:srgbClr val="A8D0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"/>
          <p:cNvSpPr txBox="1"/>
          <p:nvPr/>
        </p:nvSpPr>
        <p:spPr>
          <a:xfrm>
            <a:off x="5010618" y="6281046"/>
            <a:ext cx="707131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t-IT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Percentuale di utenti internet a livello mondiale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"/>
          <p:cNvSpPr txBox="1"/>
          <p:nvPr/>
        </p:nvSpPr>
        <p:spPr>
          <a:xfrm>
            <a:off x="-4482" y="6596390"/>
            <a:ext cx="31242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-IT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Immagini prese da: https://unsplash.com/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" grpId="0"/>
      <p:bldP spid="247" grpId="0"/>
      <p:bldP spid="248" grpId="0"/>
      <p:bldP spid="249" grpId="0"/>
      <p:bldP spid="250" grpId="0"/>
      <p:bldP spid="251" grpId="0"/>
      <p:bldP spid="252" grpId="0"/>
      <p:bldP spid="253" grpId="0"/>
      <p:bldP spid="25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"/>
          <p:cNvSpPr txBox="1"/>
          <p:nvPr/>
        </p:nvSpPr>
        <p:spPr>
          <a:xfrm>
            <a:off x="678543" y="2671334"/>
            <a:ext cx="1202871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it-IT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PIL  × Durata  × Estensione della Digital</a:t>
            </a:r>
            <a:r>
              <a:rPr lang="it-IT" sz="1800" b="0" i="0" u="none" strike="noStrike" cap="non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</a:t>
            </a:r>
            <a:r>
              <a:rPr lang="it-IT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Economy</a:t>
            </a:r>
            <a:r>
              <a:rPr lang="it-IT" sz="1800" b="0" i="0" u="none" strike="noStrike" cap="non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</a:t>
            </a:r>
            <a:r>
              <a:rPr lang="it-IT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× Moltiplicatore</a:t>
            </a:r>
            <a:endParaRPr/>
          </a:p>
        </p:txBody>
      </p:sp>
      <p:sp>
        <p:nvSpPr>
          <p:cNvPr id="261" name="Google Shape;261;p2"/>
          <p:cNvSpPr txBox="1"/>
          <p:nvPr/>
        </p:nvSpPr>
        <p:spPr>
          <a:xfrm>
            <a:off x="2324100" y="2028218"/>
            <a:ext cx="75438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it-IT" sz="3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National Internet </a:t>
            </a:r>
            <a:r>
              <a:rPr lang="it-IT" sz="32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Shutdown</a:t>
            </a:r>
            <a:r>
              <a:rPr lang="it-IT" sz="3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Costs</a:t>
            </a:r>
            <a:endParaRPr dirty="0"/>
          </a:p>
        </p:txBody>
      </p:sp>
      <p:pic>
        <p:nvPicPr>
          <p:cNvPr id="262" name="Google Shape;26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429077" y="3194554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2289629" y="3209068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5680075" y="3186893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9434548" y="3194554"/>
            <a:ext cx="1143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"/>
          <p:cNvSpPr txBox="1"/>
          <p:nvPr/>
        </p:nvSpPr>
        <p:spPr>
          <a:xfrm>
            <a:off x="-18143" y="4495800"/>
            <a:ext cx="189502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PIL del paese in considerazione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"/>
          <p:cNvSpPr txBox="1"/>
          <p:nvPr/>
        </p:nvSpPr>
        <p:spPr>
          <a:xfrm>
            <a:off x="1768021" y="4495800"/>
            <a:ext cx="22225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Percentuale sul totale dell’anno del numero dei giorni di interruzione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"/>
          <p:cNvSpPr txBox="1"/>
          <p:nvPr/>
        </p:nvSpPr>
        <p:spPr>
          <a:xfrm>
            <a:off x="4397375" y="4495800"/>
            <a:ext cx="3581399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Estensione della </a:t>
            </a:r>
            <a:r>
              <a:rPr lang="it-IT" sz="1800" b="0" i="1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</a:t>
            </a:r>
            <a:r>
              <a:rPr lang="it-IT" sz="18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economy</a:t>
            </a:r>
            <a:r>
              <a:rPr lang="it-IT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nel paese di riferimento: calcolata come percentuale dell’economia nazionale basata sul digitale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"/>
          <p:cNvSpPr txBox="1"/>
          <p:nvPr/>
        </p:nvSpPr>
        <p:spPr>
          <a:xfrm>
            <a:off x="8471163" y="4495800"/>
            <a:ext cx="3069771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Equivalente a 1.54 lavori in più creati in altri settori economici grazie all’economia digitale (secondo le stime del Professor John </a:t>
            </a:r>
            <a:r>
              <a:rPr lang="it-IT" sz="18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Quelch</a:t>
            </a:r>
            <a:r>
              <a:rPr lang="it-IT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Harvard Business School)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45921" y="481543"/>
            <a:ext cx="2667000" cy="642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92900" y="51239"/>
            <a:ext cx="2993570" cy="150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247020" y="0"/>
            <a:ext cx="944980" cy="985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" grpId="0"/>
      <p:bldP spid="261" grpId="0"/>
      <p:bldP spid="266" grpId="0"/>
      <p:bldP spid="267" grpId="0"/>
      <p:bldP spid="268" grpId="0"/>
      <p:bldP spid="26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"/>
          <p:cNvSpPr txBox="1">
            <a:spLocks noGrp="1"/>
          </p:cNvSpPr>
          <p:nvPr>
            <p:ph type="ctrTitle"/>
          </p:nvPr>
        </p:nvSpPr>
        <p:spPr>
          <a:xfrm>
            <a:off x="5485944" y="-1"/>
            <a:ext cx="4597855" cy="970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1B1"/>
              </a:buClr>
              <a:buSzPts val="2880"/>
              <a:buFont typeface="Calibri"/>
              <a:buNone/>
            </a:pPr>
            <a:br>
              <a:rPr lang="it-IT" sz="2880">
                <a:solidFill>
                  <a:srgbClr val="0081B1"/>
                </a:solidFill>
              </a:rPr>
            </a:br>
            <a:br>
              <a:rPr lang="it-IT" sz="2880">
                <a:solidFill>
                  <a:srgbClr val="0081B1"/>
                </a:solidFill>
              </a:rPr>
            </a:br>
            <a:br>
              <a:rPr lang="it-IT" sz="2880">
                <a:solidFill>
                  <a:srgbClr val="0081B1"/>
                </a:solidFill>
              </a:rPr>
            </a:br>
            <a:r>
              <a:rPr lang="it-IT" sz="2880">
                <a:solidFill>
                  <a:srgbClr val="0081B1"/>
                </a:solidFill>
              </a:rPr>
              <a:t> </a:t>
            </a:r>
            <a:br>
              <a:rPr lang="it-IT" sz="2880">
                <a:solidFill>
                  <a:srgbClr val="0081B1"/>
                </a:solidFill>
              </a:rPr>
            </a:br>
            <a:r>
              <a:rPr lang="it-IT" sz="2880">
                <a:solidFill>
                  <a:srgbClr val="0081B1"/>
                </a:solidFill>
              </a:rPr>
              <a:t> </a:t>
            </a:r>
            <a:br>
              <a:rPr lang="it-IT" sz="2880">
                <a:solidFill>
                  <a:srgbClr val="0081B1"/>
                </a:solidFill>
              </a:rPr>
            </a:br>
            <a:br>
              <a:rPr lang="it-IT" sz="2880">
                <a:solidFill>
                  <a:srgbClr val="0081B1"/>
                </a:solidFill>
              </a:rPr>
            </a:br>
            <a:r>
              <a:rPr lang="it-IT" sz="3240">
                <a:solidFill>
                  <a:srgbClr val="0081B1"/>
                </a:solidFill>
                <a:latin typeface="Arial"/>
                <a:ea typeface="Arial"/>
                <a:cs typeface="Arial"/>
                <a:sym typeface="Arial"/>
              </a:rPr>
              <a:t>Estonia 2007</a:t>
            </a:r>
            <a:br>
              <a:rPr lang="it-IT" sz="989"/>
            </a:br>
            <a:endParaRPr sz="2880" b="1">
              <a:solidFill>
                <a:srgbClr val="1B87B3"/>
              </a:solidFill>
            </a:endParaRPr>
          </a:p>
        </p:txBody>
      </p:sp>
      <p:pic>
        <p:nvPicPr>
          <p:cNvPr id="280" name="Google Shape;28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3008" y="991514"/>
            <a:ext cx="6428938" cy="3053901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81" name="Google Shape;281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-1"/>
            <a:ext cx="5485944" cy="642730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"/>
          <p:cNvSpPr txBox="1"/>
          <p:nvPr/>
        </p:nvSpPr>
        <p:spPr>
          <a:xfrm>
            <a:off x="0" y="6639339"/>
            <a:ext cx="57658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r>
              <a:rPr lang="it-IT"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Rappresentazioni grafiche presa da</a:t>
            </a:r>
            <a:r>
              <a:rPr lang="it-IT"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2007 cyber attacks on Estonia, https://www.stratcomcoe.org; https://www</a:t>
            </a:r>
            <a:r>
              <a:rPr lang="it-IT"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.indexmundi.com</a:t>
            </a:r>
            <a:endParaRPr/>
          </a:p>
        </p:txBody>
      </p:sp>
      <p:pic>
        <p:nvPicPr>
          <p:cNvPr id="283" name="Google Shape;28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47020" y="0"/>
            <a:ext cx="944980" cy="98547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9200DE2-C823-4A76-B70E-8955354A175F}"/>
              </a:ext>
            </a:extLst>
          </p:cNvPr>
          <p:cNvSpPr txBox="1"/>
          <p:nvPr/>
        </p:nvSpPr>
        <p:spPr>
          <a:xfrm>
            <a:off x="5613008" y="4312933"/>
            <a:ext cx="6428938" cy="2541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3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L’attacco informatico contro l’Estonia è stato il primo evento in grado di portare l’attenzione mondiale su un tema che con il passare degli anni diventa sempre più delicato.</a:t>
            </a:r>
            <a:endParaRPr lang="it-IT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3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L’alto grado di digitalizzazione dell’Estonia, l’ha resa particolarmente dipendente rispetto alle ICT ma è stata anche la chiave per sviluppare una cultura informatica che le ha permesso di fronteggiare ad ottimi livelli questa emergenza e di assumere un ruolo determinante su questi aspetti al livello mondiale.</a:t>
            </a:r>
            <a:endParaRPr lang="it-IT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3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un contesto in continuo sviluppo l’Italia è parecchio indietro. Sarebbe in grado di fronteggiare in maniera tempestiva una simile emergenza?</a:t>
            </a:r>
            <a:endParaRPr lang="it-IT" sz="13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"/>
          <p:cNvSpPr txBox="1"/>
          <p:nvPr/>
        </p:nvSpPr>
        <p:spPr>
          <a:xfrm>
            <a:off x="3048778" y="3244334"/>
            <a:ext cx="60975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4"/>
          <p:cNvSpPr txBox="1"/>
          <p:nvPr/>
        </p:nvSpPr>
        <p:spPr>
          <a:xfrm>
            <a:off x="3048778" y="3244334"/>
            <a:ext cx="60975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4"/>
          <p:cNvSpPr txBox="1"/>
          <p:nvPr/>
        </p:nvSpPr>
        <p:spPr>
          <a:xfrm>
            <a:off x="3048778" y="3244334"/>
            <a:ext cx="60975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" name="Google Shape;29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541" y="-1"/>
            <a:ext cx="10291677" cy="6378079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"/>
          <p:cNvSpPr txBox="1"/>
          <p:nvPr/>
        </p:nvSpPr>
        <p:spPr>
          <a:xfrm>
            <a:off x="0" y="6642556"/>
            <a:ext cx="404446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Immagine presa da: http://artofmapping.blogspot.com/2011/10/submarine-cable-map.html</a:t>
            </a:r>
            <a:endParaRPr/>
          </a:p>
        </p:txBody>
      </p:sp>
      <p:pic>
        <p:nvPicPr>
          <p:cNvPr id="293" name="Google Shape;29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47020" y="0"/>
            <a:ext cx="944980" cy="985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Dino">
            <a:extLst>
              <a:ext uri="{FF2B5EF4-FFF2-40B4-BE49-F238E27FC236}">
                <a16:creationId xmlns:a16="http://schemas.microsoft.com/office/drawing/2014/main" id="{2F96922B-CCE7-4FD1-A808-E18CF87A1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453" y="1332737"/>
            <a:ext cx="3215732" cy="321573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0C3635E-8F18-411A-A439-1EA478BA3F83}"/>
              </a:ext>
            </a:extLst>
          </p:cNvPr>
          <p:cNvSpPr txBox="1"/>
          <p:nvPr/>
        </p:nvSpPr>
        <p:spPr>
          <a:xfrm>
            <a:off x="1799385" y="808385"/>
            <a:ext cx="45148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/>
              <a:t>Impossibilità di calcolare costi per una singola istituzione</a:t>
            </a:r>
          </a:p>
          <a:p>
            <a:endParaRPr lang="it-IT" sz="16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89226C0-65AE-4FE0-A6F9-BF031F8214BB}"/>
              </a:ext>
            </a:extLst>
          </p:cNvPr>
          <p:cNvSpPr txBox="1"/>
          <p:nvPr/>
        </p:nvSpPr>
        <p:spPr>
          <a:xfrm>
            <a:off x="1799385" y="2443406"/>
            <a:ext cx="48768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/>
              <a:t>Impossibilità di calcolo per una percentuale limitata di banda</a:t>
            </a:r>
          </a:p>
          <a:p>
            <a:endParaRPr lang="it-IT" sz="160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975B077-DE25-4ED2-837F-D37BF70039D1}"/>
              </a:ext>
            </a:extLst>
          </p:cNvPr>
          <p:cNvSpPr txBox="1"/>
          <p:nvPr/>
        </p:nvSpPr>
        <p:spPr>
          <a:xfrm>
            <a:off x="1799385" y="4014980"/>
            <a:ext cx="45148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/>
              <a:t>Limitata possibilità di scelta ad alcune specifiche applicazioni</a:t>
            </a:r>
          </a:p>
          <a:p>
            <a:endParaRPr lang="it-IT" sz="1600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FBC112E-072C-463B-87FB-7030A861392C}"/>
              </a:ext>
            </a:extLst>
          </p:cNvPr>
          <p:cNvSpPr txBox="1"/>
          <p:nvPr/>
        </p:nvSpPr>
        <p:spPr>
          <a:xfrm>
            <a:off x="1799385" y="5758882"/>
            <a:ext cx="50355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/>
              <a:t>Mancanza di riscontri reali dei costi sostenuti per i case studies analizzati</a:t>
            </a:r>
          </a:p>
          <a:p>
            <a:endParaRPr lang="it-IT" sz="1600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F9053D4-9FFB-49B1-8189-5A7CD131C981}"/>
              </a:ext>
            </a:extLst>
          </p:cNvPr>
          <p:cNvSpPr txBox="1"/>
          <p:nvPr/>
        </p:nvSpPr>
        <p:spPr>
          <a:xfrm>
            <a:off x="4124910" y="69226"/>
            <a:ext cx="432117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latin typeface="CMU Concrete" panose="02000603000000000000" pitchFamily="2" charset="0"/>
                <a:ea typeface="CMU Concrete" panose="02000603000000000000" pitchFamily="2" charset="0"/>
                <a:cs typeface="CMU Concrete" panose="02000603000000000000" pitchFamily="2" charset="0"/>
              </a:rPr>
              <a:t>PROBLEMI TECNICI</a:t>
            </a:r>
          </a:p>
          <a:p>
            <a:endParaRPr lang="it-IT" dirty="0"/>
          </a:p>
        </p:txBody>
      </p:sp>
      <p:pic>
        <p:nvPicPr>
          <p:cNvPr id="20" name="Google Shape;293;p4">
            <a:extLst>
              <a:ext uri="{FF2B5EF4-FFF2-40B4-BE49-F238E27FC236}">
                <a16:creationId xmlns:a16="http://schemas.microsoft.com/office/drawing/2014/main" id="{B6D8125C-B9F8-4EBD-B67F-38782A3B925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47020" y="0"/>
            <a:ext cx="944980" cy="98547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324;p5">
            <a:extLst>
              <a:ext uri="{FF2B5EF4-FFF2-40B4-BE49-F238E27FC236}">
                <a16:creationId xmlns:a16="http://schemas.microsoft.com/office/drawing/2014/main" id="{B2E051F3-C02E-44AC-A294-53F9A088C5E1}"/>
              </a:ext>
            </a:extLst>
          </p:cNvPr>
          <p:cNvSpPr txBox="1"/>
          <p:nvPr/>
        </p:nvSpPr>
        <p:spPr>
          <a:xfrm>
            <a:off x="0" y="6642556"/>
            <a:ext cx="57658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r>
              <a:rPr lang="it-IT" sz="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Immagini prese da</a:t>
            </a:r>
            <a:r>
              <a:rPr lang="it-IT" sz="800" b="0" i="0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https://www.flaticon.com; https://en.wikipedia.org/wiki/Dinosaur_Game</a:t>
            </a:r>
            <a:endParaRPr sz="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Elemento grafico 21">
            <a:extLst>
              <a:ext uri="{FF2B5EF4-FFF2-40B4-BE49-F238E27FC236}">
                <a16:creationId xmlns:a16="http://schemas.microsoft.com/office/drawing/2014/main" id="{9E5E5C93-D04A-4BF9-8D7C-83AA7DD6DF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1497" y="670625"/>
            <a:ext cx="863082" cy="863082"/>
          </a:xfrm>
          <a:prstGeom prst="rect">
            <a:avLst/>
          </a:prstGeom>
        </p:spPr>
      </p:pic>
      <p:pic>
        <p:nvPicPr>
          <p:cNvPr id="24" name="Elemento grafico 23">
            <a:extLst>
              <a:ext uri="{FF2B5EF4-FFF2-40B4-BE49-F238E27FC236}">
                <a16:creationId xmlns:a16="http://schemas.microsoft.com/office/drawing/2014/main" id="{2AD622A7-8945-4E0F-8F65-CAA0B2515A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5043" y="2334777"/>
            <a:ext cx="859536" cy="859536"/>
          </a:xfrm>
          <a:prstGeom prst="rect">
            <a:avLst/>
          </a:prstGeom>
        </p:spPr>
      </p:pic>
      <p:pic>
        <p:nvPicPr>
          <p:cNvPr id="26" name="Elemento grafico 25">
            <a:extLst>
              <a:ext uri="{FF2B5EF4-FFF2-40B4-BE49-F238E27FC236}">
                <a16:creationId xmlns:a16="http://schemas.microsoft.com/office/drawing/2014/main" id="{7B008742-C4D3-43DE-A92B-5EDF14591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6974" y="3995383"/>
            <a:ext cx="859536" cy="859536"/>
          </a:xfrm>
          <a:prstGeom prst="rect">
            <a:avLst/>
          </a:prstGeom>
        </p:spPr>
      </p:pic>
      <p:pic>
        <p:nvPicPr>
          <p:cNvPr id="28" name="Elemento grafico 27">
            <a:extLst>
              <a:ext uri="{FF2B5EF4-FFF2-40B4-BE49-F238E27FC236}">
                <a16:creationId xmlns:a16="http://schemas.microsoft.com/office/drawing/2014/main" id="{E6C0828A-D064-48A7-AAE8-F162B0D8C3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1497" y="5655990"/>
            <a:ext cx="859536" cy="85953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47020" y="0"/>
            <a:ext cx="944980" cy="985479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5"/>
          <p:cNvSpPr/>
          <p:nvPr/>
        </p:nvSpPr>
        <p:spPr>
          <a:xfrm>
            <a:off x="5293146" y="1619616"/>
            <a:ext cx="1430133" cy="206362"/>
          </a:xfrm>
          <a:prstGeom prst="roundRect">
            <a:avLst>
              <a:gd name="adj" fmla="val 16667"/>
            </a:avLst>
          </a:prstGeom>
          <a:solidFill>
            <a:srgbClr val="C4E0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5"/>
          <p:cNvSpPr/>
          <p:nvPr/>
        </p:nvSpPr>
        <p:spPr>
          <a:xfrm>
            <a:off x="9429190" y="2913913"/>
            <a:ext cx="2290320" cy="3253151"/>
          </a:xfrm>
          <a:custGeom>
            <a:avLst/>
            <a:gdLst/>
            <a:ahLst/>
            <a:cxnLst/>
            <a:rect l="l" t="t" r="r" b="b"/>
            <a:pathLst>
              <a:path w="2290320" h="3253151" extrusionOk="0">
                <a:moveTo>
                  <a:pt x="0" y="0"/>
                </a:moveTo>
                <a:lnTo>
                  <a:pt x="2290320" y="0"/>
                </a:lnTo>
                <a:lnTo>
                  <a:pt x="2290320" y="2871423"/>
                </a:lnTo>
                <a:cubicBezTo>
                  <a:pt x="2290320" y="3082246"/>
                  <a:pt x="2119415" y="3253151"/>
                  <a:pt x="1908592" y="3253151"/>
                </a:cubicBezTo>
                <a:lnTo>
                  <a:pt x="381728" y="3253151"/>
                </a:lnTo>
                <a:cubicBezTo>
                  <a:pt x="170905" y="3253151"/>
                  <a:pt x="0" y="3082246"/>
                  <a:pt x="0" y="2871423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16200000" scaled="0"/>
          </a:gra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5"/>
          <p:cNvSpPr/>
          <p:nvPr/>
        </p:nvSpPr>
        <p:spPr>
          <a:xfrm>
            <a:off x="6433944" y="2913913"/>
            <a:ext cx="2290320" cy="3253151"/>
          </a:xfrm>
          <a:custGeom>
            <a:avLst/>
            <a:gdLst/>
            <a:ahLst/>
            <a:cxnLst/>
            <a:rect l="l" t="t" r="r" b="b"/>
            <a:pathLst>
              <a:path w="2290320" h="3253151" extrusionOk="0">
                <a:moveTo>
                  <a:pt x="0" y="0"/>
                </a:moveTo>
                <a:lnTo>
                  <a:pt x="2290320" y="0"/>
                </a:lnTo>
                <a:lnTo>
                  <a:pt x="2290320" y="2871423"/>
                </a:lnTo>
                <a:cubicBezTo>
                  <a:pt x="2290320" y="3082246"/>
                  <a:pt x="2119415" y="3253151"/>
                  <a:pt x="1908592" y="3253151"/>
                </a:cubicBezTo>
                <a:lnTo>
                  <a:pt x="381728" y="3253151"/>
                </a:lnTo>
                <a:cubicBezTo>
                  <a:pt x="170905" y="3253151"/>
                  <a:pt x="0" y="3082246"/>
                  <a:pt x="0" y="2871423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16200000" scaled="0"/>
          </a:gra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5"/>
          <p:cNvSpPr/>
          <p:nvPr/>
        </p:nvSpPr>
        <p:spPr>
          <a:xfrm>
            <a:off x="3438698" y="2913913"/>
            <a:ext cx="2290320" cy="3253151"/>
          </a:xfrm>
          <a:custGeom>
            <a:avLst/>
            <a:gdLst/>
            <a:ahLst/>
            <a:cxnLst/>
            <a:rect l="l" t="t" r="r" b="b"/>
            <a:pathLst>
              <a:path w="2290320" h="3253151" extrusionOk="0">
                <a:moveTo>
                  <a:pt x="0" y="0"/>
                </a:moveTo>
                <a:lnTo>
                  <a:pt x="2290320" y="0"/>
                </a:lnTo>
                <a:lnTo>
                  <a:pt x="2290320" y="2871423"/>
                </a:lnTo>
                <a:cubicBezTo>
                  <a:pt x="2290320" y="3082246"/>
                  <a:pt x="2119415" y="3253151"/>
                  <a:pt x="1908592" y="3253151"/>
                </a:cubicBezTo>
                <a:lnTo>
                  <a:pt x="381728" y="3253151"/>
                </a:lnTo>
                <a:cubicBezTo>
                  <a:pt x="170905" y="3253151"/>
                  <a:pt x="0" y="3082246"/>
                  <a:pt x="0" y="2871423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16200000" scaled="0"/>
          </a:gra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5"/>
          <p:cNvSpPr/>
          <p:nvPr/>
        </p:nvSpPr>
        <p:spPr>
          <a:xfrm>
            <a:off x="443452" y="2913913"/>
            <a:ext cx="2290320" cy="3253151"/>
          </a:xfrm>
          <a:custGeom>
            <a:avLst/>
            <a:gdLst/>
            <a:ahLst/>
            <a:cxnLst/>
            <a:rect l="l" t="t" r="r" b="b"/>
            <a:pathLst>
              <a:path w="2290320" h="3253151" extrusionOk="0">
                <a:moveTo>
                  <a:pt x="0" y="0"/>
                </a:moveTo>
                <a:lnTo>
                  <a:pt x="2290320" y="0"/>
                </a:lnTo>
                <a:lnTo>
                  <a:pt x="2290320" y="2871423"/>
                </a:lnTo>
                <a:cubicBezTo>
                  <a:pt x="2290320" y="3082246"/>
                  <a:pt x="2119415" y="3253151"/>
                  <a:pt x="1908592" y="3253151"/>
                </a:cubicBezTo>
                <a:lnTo>
                  <a:pt x="381728" y="3253151"/>
                </a:lnTo>
                <a:cubicBezTo>
                  <a:pt x="170905" y="3253151"/>
                  <a:pt x="0" y="3082246"/>
                  <a:pt x="0" y="2871423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16200000" scaled="0"/>
          </a:gra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5"/>
          <p:cNvSpPr/>
          <p:nvPr/>
        </p:nvSpPr>
        <p:spPr>
          <a:xfrm>
            <a:off x="443452" y="2105022"/>
            <a:ext cx="2290320" cy="738554"/>
          </a:xfrm>
          <a:custGeom>
            <a:avLst/>
            <a:gdLst/>
            <a:ahLst/>
            <a:cxnLst/>
            <a:rect l="l" t="t" r="r" b="b"/>
            <a:pathLst>
              <a:path w="2290320" h="738554" extrusionOk="0">
                <a:moveTo>
                  <a:pt x="131891" y="0"/>
                </a:moveTo>
                <a:lnTo>
                  <a:pt x="2158429" y="0"/>
                </a:lnTo>
                <a:cubicBezTo>
                  <a:pt x="2231270" y="0"/>
                  <a:pt x="2290320" y="59050"/>
                  <a:pt x="2290320" y="131891"/>
                </a:cubicBezTo>
                <a:lnTo>
                  <a:pt x="2290320" y="360485"/>
                </a:lnTo>
                <a:lnTo>
                  <a:pt x="2290320" y="606663"/>
                </a:lnTo>
                <a:lnTo>
                  <a:pt x="2290320" y="738554"/>
                </a:lnTo>
                <a:lnTo>
                  <a:pt x="2158429" y="738554"/>
                </a:lnTo>
                <a:lnTo>
                  <a:pt x="131891" y="738554"/>
                </a:lnTo>
                <a:lnTo>
                  <a:pt x="0" y="738554"/>
                </a:lnTo>
                <a:lnTo>
                  <a:pt x="0" y="606663"/>
                </a:lnTo>
                <a:lnTo>
                  <a:pt x="0" y="360485"/>
                </a:lnTo>
                <a:lnTo>
                  <a:pt x="0" y="131891"/>
                </a:lnTo>
                <a:cubicBezTo>
                  <a:pt x="0" y="59050"/>
                  <a:pt x="59050" y="0"/>
                  <a:pt x="131891" y="0"/>
                </a:cubicBezTo>
                <a:close/>
              </a:path>
            </a:pathLst>
          </a:custGeom>
          <a:gradFill>
            <a:gsLst>
              <a:gs pos="0">
                <a:srgbClr val="A8D08C"/>
              </a:gs>
              <a:gs pos="100000">
                <a:srgbClr val="E1EFD8"/>
              </a:gs>
            </a:gsLst>
            <a:lin ang="16200000" scaled="0"/>
          </a:gra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5"/>
          <p:cNvSpPr/>
          <p:nvPr/>
        </p:nvSpPr>
        <p:spPr>
          <a:xfrm>
            <a:off x="3438698" y="2105022"/>
            <a:ext cx="2290320" cy="738554"/>
          </a:xfrm>
          <a:custGeom>
            <a:avLst/>
            <a:gdLst/>
            <a:ahLst/>
            <a:cxnLst/>
            <a:rect l="l" t="t" r="r" b="b"/>
            <a:pathLst>
              <a:path w="2290320" h="738554" extrusionOk="0">
                <a:moveTo>
                  <a:pt x="131891" y="0"/>
                </a:moveTo>
                <a:lnTo>
                  <a:pt x="2158429" y="0"/>
                </a:lnTo>
                <a:cubicBezTo>
                  <a:pt x="2231270" y="0"/>
                  <a:pt x="2290320" y="59050"/>
                  <a:pt x="2290320" y="131891"/>
                </a:cubicBezTo>
                <a:lnTo>
                  <a:pt x="2290320" y="360484"/>
                </a:lnTo>
                <a:lnTo>
                  <a:pt x="2290320" y="606663"/>
                </a:lnTo>
                <a:lnTo>
                  <a:pt x="2290320" y="738553"/>
                </a:lnTo>
                <a:lnTo>
                  <a:pt x="2158434" y="738553"/>
                </a:lnTo>
                <a:lnTo>
                  <a:pt x="2158429" y="738554"/>
                </a:lnTo>
                <a:lnTo>
                  <a:pt x="131891" y="738554"/>
                </a:lnTo>
                <a:lnTo>
                  <a:pt x="131886" y="738553"/>
                </a:lnTo>
                <a:lnTo>
                  <a:pt x="0" y="738553"/>
                </a:lnTo>
                <a:lnTo>
                  <a:pt x="0" y="606663"/>
                </a:lnTo>
                <a:lnTo>
                  <a:pt x="0" y="360484"/>
                </a:lnTo>
                <a:lnTo>
                  <a:pt x="0" y="131891"/>
                </a:lnTo>
                <a:cubicBezTo>
                  <a:pt x="0" y="59050"/>
                  <a:pt x="59050" y="0"/>
                  <a:pt x="131891" y="0"/>
                </a:cubicBezTo>
                <a:close/>
              </a:path>
            </a:pathLst>
          </a:custGeom>
          <a:gradFill>
            <a:gsLst>
              <a:gs pos="0">
                <a:srgbClr val="A8D08C"/>
              </a:gs>
              <a:gs pos="100000">
                <a:srgbClr val="E1EFD8"/>
              </a:gs>
            </a:gsLst>
            <a:lin ang="16200000" scaled="0"/>
          </a:gra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5"/>
          <p:cNvSpPr/>
          <p:nvPr/>
        </p:nvSpPr>
        <p:spPr>
          <a:xfrm>
            <a:off x="6433944" y="2105022"/>
            <a:ext cx="2290320" cy="738554"/>
          </a:xfrm>
          <a:custGeom>
            <a:avLst/>
            <a:gdLst/>
            <a:ahLst/>
            <a:cxnLst/>
            <a:rect l="l" t="t" r="r" b="b"/>
            <a:pathLst>
              <a:path w="2290320" h="738554" extrusionOk="0">
                <a:moveTo>
                  <a:pt x="131891" y="0"/>
                </a:moveTo>
                <a:lnTo>
                  <a:pt x="2158429" y="0"/>
                </a:lnTo>
                <a:cubicBezTo>
                  <a:pt x="2231270" y="0"/>
                  <a:pt x="2290320" y="59050"/>
                  <a:pt x="2290320" y="131891"/>
                </a:cubicBezTo>
                <a:lnTo>
                  <a:pt x="2290320" y="360483"/>
                </a:lnTo>
                <a:lnTo>
                  <a:pt x="2290320" y="606663"/>
                </a:lnTo>
                <a:lnTo>
                  <a:pt x="2290320" y="738552"/>
                </a:lnTo>
                <a:lnTo>
                  <a:pt x="2158439" y="738552"/>
                </a:lnTo>
                <a:lnTo>
                  <a:pt x="2158429" y="738554"/>
                </a:lnTo>
                <a:lnTo>
                  <a:pt x="131891" y="738554"/>
                </a:lnTo>
                <a:lnTo>
                  <a:pt x="131881" y="738552"/>
                </a:lnTo>
                <a:lnTo>
                  <a:pt x="0" y="738552"/>
                </a:lnTo>
                <a:lnTo>
                  <a:pt x="0" y="606663"/>
                </a:lnTo>
                <a:lnTo>
                  <a:pt x="0" y="360483"/>
                </a:lnTo>
                <a:lnTo>
                  <a:pt x="0" y="131891"/>
                </a:lnTo>
                <a:cubicBezTo>
                  <a:pt x="0" y="59050"/>
                  <a:pt x="59050" y="0"/>
                  <a:pt x="131891" y="0"/>
                </a:cubicBezTo>
                <a:close/>
              </a:path>
            </a:pathLst>
          </a:custGeom>
          <a:gradFill>
            <a:gsLst>
              <a:gs pos="0">
                <a:srgbClr val="A8D08C"/>
              </a:gs>
              <a:gs pos="100000">
                <a:srgbClr val="E1EFD8"/>
              </a:gs>
            </a:gsLst>
            <a:lin ang="16200000" scaled="0"/>
          </a:gra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5"/>
          <p:cNvSpPr/>
          <p:nvPr/>
        </p:nvSpPr>
        <p:spPr>
          <a:xfrm>
            <a:off x="9429190" y="2105022"/>
            <a:ext cx="2290320" cy="738554"/>
          </a:xfrm>
          <a:custGeom>
            <a:avLst/>
            <a:gdLst/>
            <a:ahLst/>
            <a:cxnLst/>
            <a:rect l="l" t="t" r="r" b="b"/>
            <a:pathLst>
              <a:path w="2290320" h="738554" extrusionOk="0">
                <a:moveTo>
                  <a:pt x="131891" y="0"/>
                </a:moveTo>
                <a:lnTo>
                  <a:pt x="2158429" y="0"/>
                </a:lnTo>
                <a:cubicBezTo>
                  <a:pt x="2231270" y="0"/>
                  <a:pt x="2290320" y="59050"/>
                  <a:pt x="2290320" y="131891"/>
                </a:cubicBezTo>
                <a:lnTo>
                  <a:pt x="2290320" y="360482"/>
                </a:lnTo>
                <a:lnTo>
                  <a:pt x="2290320" y="606663"/>
                </a:lnTo>
                <a:lnTo>
                  <a:pt x="2290320" y="738551"/>
                </a:lnTo>
                <a:lnTo>
                  <a:pt x="2158444" y="738551"/>
                </a:lnTo>
                <a:lnTo>
                  <a:pt x="2158429" y="738554"/>
                </a:lnTo>
                <a:lnTo>
                  <a:pt x="131891" y="738554"/>
                </a:lnTo>
                <a:lnTo>
                  <a:pt x="131876" y="738551"/>
                </a:lnTo>
                <a:lnTo>
                  <a:pt x="0" y="738551"/>
                </a:lnTo>
                <a:lnTo>
                  <a:pt x="0" y="606663"/>
                </a:lnTo>
                <a:lnTo>
                  <a:pt x="0" y="360482"/>
                </a:lnTo>
                <a:lnTo>
                  <a:pt x="0" y="131891"/>
                </a:lnTo>
                <a:cubicBezTo>
                  <a:pt x="0" y="59050"/>
                  <a:pt x="59050" y="0"/>
                  <a:pt x="131891" y="0"/>
                </a:cubicBezTo>
                <a:close/>
              </a:path>
            </a:pathLst>
          </a:custGeom>
          <a:gradFill>
            <a:gsLst>
              <a:gs pos="0">
                <a:srgbClr val="A8D08C"/>
              </a:gs>
              <a:gs pos="100000">
                <a:srgbClr val="E1EFD8"/>
              </a:gs>
            </a:gsLst>
            <a:lin ang="16200000" scaled="0"/>
          </a:gra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Google Shape;31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62671" y="690936"/>
            <a:ext cx="382840" cy="38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6924541" y="691185"/>
            <a:ext cx="382840" cy="38284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5"/>
          <p:cNvSpPr txBox="1"/>
          <p:nvPr/>
        </p:nvSpPr>
        <p:spPr>
          <a:xfrm>
            <a:off x="522265" y="3155443"/>
            <a:ext cx="2132694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questo lavoro si è voluto evidenziare come </a:t>
            </a:r>
            <a:r>
              <a:rPr lang="it-IT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l’iperconnettività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dell’</a:t>
            </a:r>
            <a:r>
              <a:rPr lang="it-IT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infosfera </a:t>
            </a:r>
            <a:r>
              <a:rPr lang="it-IT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sia enormemente dipendente dall’infrastruttura fisica;</a:t>
            </a:r>
            <a:endParaRPr/>
          </a:p>
        </p:txBody>
      </p:sp>
      <p:pic>
        <p:nvPicPr>
          <p:cNvPr id="317" name="Google Shape;317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72089" y="2157776"/>
            <a:ext cx="633046" cy="633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68390" y="2157776"/>
            <a:ext cx="630936" cy="630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63636" y="2159886"/>
            <a:ext cx="630936" cy="630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258882" y="2159886"/>
            <a:ext cx="630936" cy="630936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5"/>
          <p:cNvSpPr txBox="1"/>
          <p:nvPr/>
        </p:nvSpPr>
        <p:spPr>
          <a:xfrm>
            <a:off x="3596324" y="3155443"/>
            <a:ext cx="2132694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 crescere della digitalizzazione mondiale ogni evento che provocherà una </a:t>
            </a:r>
            <a:r>
              <a:rPr lang="it-IT" sz="1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interruzione della banda </a:t>
            </a:r>
            <a:r>
              <a:rPr lang="it-IT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internet causerà </a:t>
            </a:r>
            <a:r>
              <a:rPr lang="it-IT" sz="1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danni</a:t>
            </a:r>
            <a:r>
              <a:rPr lang="it-IT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economico-sociali sempre maggiori</a:t>
            </a:r>
            <a:r>
              <a:rPr lang="it-IT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dirty="0"/>
          </a:p>
        </p:txBody>
      </p:sp>
      <p:sp>
        <p:nvSpPr>
          <p:cNvPr id="322" name="Google Shape;322;p5"/>
          <p:cNvSpPr txBox="1"/>
          <p:nvPr/>
        </p:nvSpPr>
        <p:spPr>
          <a:xfrm>
            <a:off x="6565193" y="3155443"/>
            <a:ext cx="2132694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 questa ricerca è emerso che il </a:t>
            </a:r>
            <a:r>
              <a:rPr lang="it-IT" sz="1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Cost of </a:t>
            </a:r>
            <a:r>
              <a:rPr lang="it-IT" sz="1800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Shutdown</a:t>
            </a:r>
            <a:r>
              <a:rPr lang="it-IT" sz="1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Tool </a:t>
            </a:r>
            <a:r>
              <a:rPr lang="it-IT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 è rivelato essere un</a:t>
            </a:r>
            <a:r>
              <a:rPr lang="it-IT" sz="1800" dirty="0"/>
              <a:t> </a:t>
            </a:r>
            <a:r>
              <a:rPr lang="it-IT" sz="1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utile mezzo</a:t>
            </a:r>
            <a:r>
              <a:rPr lang="it-IT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sulla base del quale pensare a strumenti assicurativi contro tali eventi;</a:t>
            </a:r>
            <a:endParaRPr dirty="0"/>
          </a:p>
        </p:txBody>
      </p:sp>
      <p:sp>
        <p:nvSpPr>
          <p:cNvPr id="323" name="Google Shape;323;p5"/>
          <p:cNvSpPr txBox="1"/>
          <p:nvPr/>
        </p:nvSpPr>
        <p:spPr>
          <a:xfrm>
            <a:off x="9586816" y="3155443"/>
            <a:ext cx="2132694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costi di un internet black-out e gli attacchi cibernetici mettono in luce come le future </a:t>
            </a:r>
            <a:r>
              <a:rPr lang="it-IT" sz="1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guerre</a:t>
            </a:r>
            <a:r>
              <a:rPr lang="it-IT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saranno combattute </a:t>
            </a:r>
            <a:r>
              <a:rPr lang="it-IT" sz="1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 colpi di bit</a:t>
            </a:r>
            <a:r>
              <a:rPr lang="it-IT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sp>
        <p:nvSpPr>
          <p:cNvPr id="324" name="Google Shape;324;p5"/>
          <p:cNvSpPr txBox="1"/>
          <p:nvPr/>
        </p:nvSpPr>
        <p:spPr>
          <a:xfrm>
            <a:off x="0" y="6639339"/>
            <a:ext cx="57658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None/>
            </a:pPr>
            <a:r>
              <a:rPr lang="it-IT" sz="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Valori numeri </a:t>
            </a:r>
            <a:r>
              <a:rPr lang="it-IT" sz="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presi da</a:t>
            </a:r>
            <a:r>
              <a:rPr lang="it-IT" sz="800" b="0" i="0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https://www.flaticon.com</a:t>
            </a:r>
            <a:endParaRPr sz="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5"/>
          <p:cNvSpPr txBox="1">
            <a:spLocks noGrp="1"/>
          </p:cNvSpPr>
          <p:nvPr>
            <p:ph type="title"/>
          </p:nvPr>
        </p:nvSpPr>
        <p:spPr>
          <a:xfrm>
            <a:off x="4114751" y="472879"/>
            <a:ext cx="3786922" cy="867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it-IT" sz="3600" dirty="0" err="1">
                <a:solidFill>
                  <a:srgbClr val="000000"/>
                </a:solidFill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  <a:sym typeface="Arial"/>
              </a:rPr>
              <a:t>Where’s</a:t>
            </a:r>
            <a:r>
              <a:rPr lang="it-IT" sz="3600" dirty="0">
                <a:solidFill>
                  <a:srgbClr val="000000"/>
                </a:solidFill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  <a:sym typeface="Arial"/>
              </a:rPr>
              <a:t> </a:t>
            </a:r>
            <a:br>
              <a:rPr lang="it-IT" sz="3600" dirty="0">
                <a:solidFill>
                  <a:srgbClr val="000000"/>
                </a:solidFill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  <a:sym typeface="Arial"/>
              </a:rPr>
            </a:br>
            <a:r>
              <a:rPr lang="it-IT" sz="3600" dirty="0">
                <a:solidFill>
                  <a:srgbClr val="000000"/>
                </a:solidFill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  <a:sym typeface="Arial"/>
              </a:rPr>
              <a:t>the </a:t>
            </a:r>
            <a:br>
              <a:rPr lang="it-IT" sz="3600" dirty="0">
                <a:solidFill>
                  <a:srgbClr val="000000"/>
                </a:solidFill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  <a:sym typeface="Arial"/>
              </a:rPr>
            </a:br>
            <a:r>
              <a:rPr lang="it-IT" sz="3600" dirty="0" err="1">
                <a:solidFill>
                  <a:srgbClr val="000000"/>
                </a:solidFill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  <a:sym typeface="Arial"/>
              </a:rPr>
              <a:t>Beef</a:t>
            </a:r>
            <a:r>
              <a:rPr lang="it-IT" sz="3600" dirty="0">
                <a:solidFill>
                  <a:srgbClr val="000000"/>
                </a:solidFill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  <a:sym typeface="Arial"/>
              </a:rPr>
              <a:t>?</a:t>
            </a:r>
            <a:endParaRPr dirty="0">
              <a:latin typeface="CMU Classical Serif" panose="02000603000000000000" pitchFamily="2" charset="0"/>
              <a:ea typeface="CMU Classical Serif" panose="02000603000000000000" pitchFamily="2" charset="0"/>
              <a:cs typeface="CMU Classical Serif" panose="02000603000000000000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Tema di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1816</TotalTime>
  <Words>428</Words>
  <Application>Microsoft Office PowerPoint</Application>
  <PresentationFormat>Widescreen</PresentationFormat>
  <Paragraphs>38</Paragraphs>
  <Slides>6</Slides>
  <Notes>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6</vt:i4>
      </vt:variant>
    </vt:vector>
  </HeadingPairs>
  <TitlesOfParts>
    <vt:vector size="14" baseType="lpstr">
      <vt:lpstr>Calibri</vt:lpstr>
      <vt:lpstr>Old Standard TT</vt:lpstr>
      <vt:lpstr>Arial</vt:lpstr>
      <vt:lpstr>CMU Classical Serif</vt:lpstr>
      <vt:lpstr>CMU Concrete</vt:lpstr>
      <vt:lpstr>1_Tema di Office</vt:lpstr>
      <vt:lpstr>Office Theme</vt:lpstr>
      <vt:lpstr>Tema di Office</vt:lpstr>
      <vt:lpstr>Presentazione standard di PowerPoint</vt:lpstr>
      <vt:lpstr>Presentazione standard di PowerPoint</vt:lpstr>
      <vt:lpstr>        Estonia 2007 </vt:lpstr>
      <vt:lpstr>Presentazione standard di PowerPoint</vt:lpstr>
      <vt:lpstr>Presentazione standard di PowerPoint</vt:lpstr>
      <vt:lpstr>Where’s  the  Beef?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Andrea Afify</dc:creator>
  <cp:lastModifiedBy>Ale Maccario</cp:lastModifiedBy>
  <cp:revision>28</cp:revision>
  <dcterms:created xsi:type="dcterms:W3CDTF">2020-12-27T13:51:32Z</dcterms:created>
  <dcterms:modified xsi:type="dcterms:W3CDTF">2021-01-06T13:40:57Z</dcterms:modified>
</cp:coreProperties>
</file>